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6"/>
  </p:notesMasterIdLst>
  <p:sldIdLst>
    <p:sldId id="302" r:id="rId2"/>
    <p:sldId id="277" r:id="rId3"/>
    <p:sldId id="278" r:id="rId4"/>
    <p:sldId id="279" r:id="rId5"/>
    <p:sldId id="280" r:id="rId6"/>
    <p:sldId id="281" r:id="rId7"/>
    <p:sldId id="282" r:id="rId8"/>
    <p:sldId id="304" r:id="rId9"/>
    <p:sldId id="284" r:id="rId10"/>
    <p:sldId id="285" r:id="rId11"/>
    <p:sldId id="286" r:id="rId12"/>
    <p:sldId id="293" r:id="rId13"/>
    <p:sldId id="287" r:id="rId14"/>
    <p:sldId id="288" r:id="rId15"/>
    <p:sldId id="289" r:id="rId16"/>
    <p:sldId id="305" r:id="rId17"/>
    <p:sldId id="291" r:id="rId18"/>
    <p:sldId id="292" r:id="rId19"/>
    <p:sldId id="296" r:id="rId20"/>
    <p:sldId id="297" r:id="rId21"/>
    <p:sldId id="299" r:id="rId22"/>
    <p:sldId id="329" r:id="rId23"/>
    <p:sldId id="330" r:id="rId24"/>
    <p:sldId id="27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2" autoAdjust="0"/>
    <p:restoredTop sz="94660"/>
  </p:normalViewPr>
  <p:slideViewPr>
    <p:cSldViewPr snapToGrid="0">
      <p:cViewPr>
        <p:scale>
          <a:sx n="62" d="100"/>
          <a:sy n="62" d="100"/>
        </p:scale>
        <p:origin x="-1164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93209-CF1E-4A3E-8579-EAE48806C7B3}" type="datetimeFigureOut">
              <a:rPr lang="en-IN" smtClean="0"/>
              <a:t>11-03-2020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A940-0EB0-4107-97DF-F9BD7F3492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7014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832590A-5181-4ADE-BF5B-C635E642CB8A}" type="slidenum">
              <a:rPr lang="en-US" altLang="en-US" sz="1200" smtClean="0">
                <a:latin typeface="Times New Roman" pitchFamily="18" charset="0"/>
              </a:rPr>
              <a:pPr eaLnBrk="1" hangingPunct="1"/>
              <a:t>12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BE40F33-6437-444F-BA04-F58FC63B1115}" type="slidenum">
              <a:rPr lang="en-US" altLang="en-US" sz="1200" smtClean="0">
                <a:latin typeface="Times New Roman" pitchFamily="18" charset="0"/>
              </a:rPr>
              <a:pPr eaLnBrk="1" hangingPunct="1"/>
              <a:t>13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D79F1F2-088C-49C3-B15C-CC6B736B9024}" type="slidenum">
              <a:rPr lang="en-US" altLang="en-US" sz="1200" smtClean="0">
                <a:latin typeface="Times New Roman" pitchFamily="18" charset="0"/>
              </a:rPr>
              <a:pPr eaLnBrk="1" hangingPunct="1"/>
              <a:t>15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7274FD7-FAD6-4852-86F6-41E39CDCB1A3}" type="slidenum">
              <a:rPr lang="en-US" altLang="en-US" sz="1200" smtClean="0">
                <a:latin typeface="Times New Roman" pitchFamily="18" charset="0"/>
              </a:rPr>
              <a:pPr eaLnBrk="1" hangingPunct="1"/>
              <a:t>16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CBA7A58-504C-4CCB-82CF-787BC5517E4A}" type="slidenum">
              <a:rPr lang="en-US" altLang="en-US" sz="1200" smtClean="0">
                <a:latin typeface="Times New Roman" pitchFamily="18" charset="0"/>
              </a:rPr>
              <a:pPr eaLnBrk="1" hangingPunct="1"/>
              <a:t>17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FCFD002-3EFD-48E2-8025-5B5F0A1186E7}" type="slidenum">
              <a:rPr lang="en-US" altLang="en-US" sz="1200" smtClean="0">
                <a:latin typeface="Times New Roman" pitchFamily="18" charset="0"/>
              </a:rPr>
              <a:pPr eaLnBrk="1" hangingPunct="1"/>
              <a:t>18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2/28/2020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mg@2020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hyperlink" Target="http://blog.nanovic.com.au/wp-content/uploads/2008/06/dolls.gi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nanovic.com.au/wp-content/uploads/2008/06/dolls.gi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nanovic.com.au/wp-content/uploads/2008/06/dolls.gi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nanovic.com.au/wp-content/uploads/2008/06/dolls.gi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nanovic.com.au/wp-content/uploads/2008/06/dolls.gi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blog.nanovic.com.au/wp-content/uploads/2008/06/dolls.gi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55" y="207772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latin typeface="Times New Roman" panose="02020603050405020304" charset="0"/>
                <a:cs typeface="Times New Roman" panose="02020603050405020304" charset="0"/>
              </a:rPr>
              <a:t>	</a:t>
            </a:r>
            <a:r>
              <a:rPr lang="en-US" sz="4800" b="1" dirty="0">
                <a:latin typeface="Times New Roman" panose="02020603050405020304" charset="0"/>
                <a:cs typeface="Times New Roman" panose="02020603050405020304" charset="0"/>
              </a:rPr>
              <a:t>	</a:t>
            </a:r>
            <a:r>
              <a:rPr lang="en-US" sz="4800" b="1" dirty="0" smtClean="0">
                <a:latin typeface="Times New Roman" panose="02020603050405020304" charset="0"/>
                <a:cs typeface="Times New Roman" panose="02020603050405020304" charset="0"/>
              </a:rPr>
              <a:t>WOMEN IN SCIENCE</a:t>
            </a:r>
            <a:br>
              <a:rPr lang="en-US" sz="4800" b="1" dirty="0" smtClean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4800" b="1" dirty="0">
                <a:latin typeface="Times New Roman" panose="02020603050405020304" charset="0"/>
                <a:cs typeface="Times New Roman" panose="02020603050405020304" charset="0"/>
              </a:rPr>
              <a:t>	</a:t>
            </a:r>
            <a:r>
              <a:rPr lang="en-US" sz="4800" b="1" dirty="0" smtClean="0">
                <a:latin typeface="Times New Roman" panose="02020603050405020304" charset="0"/>
                <a:cs typeface="Times New Roman" panose="02020603050405020304" charset="0"/>
              </a:rPr>
              <a:t>			</a:t>
            </a:r>
            <a:endParaRPr lang="en-US" sz="4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5456" y="3609975"/>
            <a:ext cx="4053205" cy="269748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18662" y="3609979"/>
            <a:ext cx="4893945" cy="2698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325" y="270514"/>
            <a:ext cx="2838451" cy="1609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0265" y="289564"/>
            <a:ext cx="3117851" cy="1590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8605" y="279400"/>
            <a:ext cx="3418840" cy="15913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5157" y="3609344"/>
            <a:ext cx="2586355" cy="26981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7448" y="279400"/>
            <a:ext cx="2044065" cy="3329940"/>
          </a:xfrm>
          <a:prstGeom prst="rect">
            <a:avLst/>
          </a:prstGeom>
        </p:spPr>
      </p:pic>
      <p:pic>
        <p:nvPicPr>
          <p:cNvPr id="10" name="Picture 4" descr="See full size image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49" y="1739269"/>
            <a:ext cx="1619963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6" y="2774319"/>
            <a:ext cx="7059613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2/28/2020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mg@2020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64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smtClean="0">
                <a:solidFill>
                  <a:srgbClr val="C00000"/>
                </a:solidFill>
              </a:rPr>
              <a:t>Gender Features Unique to India</a:t>
            </a:r>
            <a:endParaRPr lang="en-US" altLang="en-US" sz="3600" smtClean="0"/>
          </a:p>
        </p:txBody>
      </p:sp>
      <p:sp>
        <p:nvSpPr>
          <p:cNvPr id="1331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schemeClr val="bg2"/>
                </a:solidFill>
              </a:rPr>
              <a:t>2/28/2020</a:t>
            </a:r>
          </a:p>
        </p:txBody>
      </p:sp>
      <p:pic>
        <p:nvPicPr>
          <p:cNvPr id="13316" name="Picture 2" descr="http://topnews.in/files/Indira-Gand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5" y="1828800"/>
            <a:ext cx="239183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http://egov.eletsonline.com/wp-content/uploads/2012/03/Pratibha_Patil_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333" y="4038600"/>
            <a:ext cx="313266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5588000" y="2286007"/>
            <a:ext cx="5486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Woman Prime Minister in 1960s – Mrs Indira Gandhi</a:t>
            </a:r>
          </a:p>
        </p:txBody>
      </p:sp>
      <p:sp>
        <p:nvSpPr>
          <p:cNvPr id="13319" name="TextBox 6"/>
          <p:cNvSpPr txBox="1">
            <a:spLocks noChangeArrowheads="1"/>
          </p:cNvSpPr>
          <p:nvPr/>
        </p:nvSpPr>
        <p:spPr bwMode="auto">
          <a:xfrm>
            <a:off x="2641600" y="5105407"/>
            <a:ext cx="538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President of India in 2000s – Mrs Pratibha D. Patil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11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676400" y="1066800"/>
            <a:ext cx="103632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smtClean="0"/>
              <a:t/>
            </a:r>
            <a:br>
              <a:rPr lang="en-US" altLang="en-US" sz="3600" smtClean="0"/>
            </a:br>
            <a:r>
              <a:rPr lang="en-US" altLang="en-US" sz="3600" b="1" smtClean="0">
                <a:solidFill>
                  <a:srgbClr val="C00000"/>
                </a:solidFill>
              </a:rPr>
              <a:t>Gender Features Unique to India</a:t>
            </a:r>
            <a:endParaRPr lang="en-US" altLang="en-US" sz="360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828800" y="2194560"/>
            <a:ext cx="10363200" cy="34290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800" dirty="0" smtClean="0"/>
              <a:t>Out of three Astronauts of Indian Origin till today, two were women.</a:t>
            </a:r>
          </a:p>
          <a:p>
            <a:pPr eaLnBrk="1" hangingPunct="1"/>
            <a:r>
              <a:rPr lang="en-US" altLang="en-US" sz="2800" dirty="0" smtClean="0"/>
              <a:t>Women leaders - are in Parliament, are CEOs in Banking sector, but a few in S&amp;T leadership.</a:t>
            </a:r>
          </a:p>
          <a:p>
            <a:pPr eaLnBrk="1" hangingPunct="1"/>
            <a:r>
              <a:rPr lang="en-US" altLang="en-US" sz="2800" dirty="0" smtClean="0"/>
              <a:t>In 2017 all three Mayors in Delhi were women.</a:t>
            </a:r>
          </a:p>
          <a:p>
            <a:pPr eaLnBrk="1" hangingPunct="1"/>
            <a:endParaRPr lang="en-US" alt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 smtClean="0"/>
          </a:p>
          <a:p>
            <a:r>
              <a:rPr lang="en-US" altLang="en-US" sz="2400" dirty="0">
                <a:solidFill>
                  <a:srgbClr val="002060"/>
                </a:solidFill>
              </a:rPr>
              <a:t>Doctorate in </a:t>
            </a:r>
            <a:r>
              <a:rPr lang="en-US" altLang="en-US" sz="2400" dirty="0" smtClean="0">
                <a:solidFill>
                  <a:srgbClr val="002060"/>
                </a:solidFill>
              </a:rPr>
              <a:t>science - The </a:t>
            </a:r>
            <a:r>
              <a:rPr lang="en-US" altLang="en-US" sz="2400" dirty="0">
                <a:solidFill>
                  <a:srgbClr val="002060"/>
                </a:solidFill>
              </a:rPr>
              <a:t>first Indian woman </a:t>
            </a:r>
            <a:r>
              <a:rPr lang="en-US" altLang="en-US" sz="2400" dirty="0" smtClean="0">
                <a:solidFill>
                  <a:srgbClr val="002060"/>
                </a:solidFill>
              </a:rPr>
              <a:t>Dr.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Asima</a:t>
            </a:r>
            <a:r>
              <a:rPr lang="en-US" altLang="en-US" sz="2400" dirty="0" smtClean="0">
                <a:solidFill>
                  <a:srgbClr val="002060"/>
                </a:solidFill>
              </a:rPr>
              <a:t> Chatterjee.</a:t>
            </a:r>
            <a:endParaRPr lang="en-US" altLang="en-US" sz="2400" dirty="0">
              <a:solidFill>
                <a:srgbClr val="002060"/>
              </a:solidFill>
            </a:endParaRPr>
          </a:p>
          <a:p>
            <a:r>
              <a:rPr lang="en-US" altLang="en-US" sz="2400" dirty="0">
                <a:solidFill>
                  <a:srgbClr val="002060"/>
                </a:solidFill>
              </a:rPr>
              <a:t>Received a master's degree (1938) and a doctoral degree (</a:t>
            </a:r>
            <a:r>
              <a:rPr lang="en-US" altLang="en-US" sz="2400" b="1" dirty="0">
                <a:solidFill>
                  <a:srgbClr val="002060"/>
                </a:solidFill>
              </a:rPr>
              <a:t>1944</a:t>
            </a:r>
            <a:r>
              <a:rPr lang="en-US" altLang="en-US" sz="2400" dirty="0">
                <a:solidFill>
                  <a:srgbClr val="002060"/>
                </a:solidFill>
              </a:rPr>
              <a:t>) in </a:t>
            </a:r>
            <a:endParaRPr lang="en-US" altLang="en-US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smtClean="0">
                <a:solidFill>
                  <a:srgbClr val="002060"/>
                </a:solidFill>
              </a:rPr>
              <a:t>   organic </a:t>
            </a:r>
            <a:r>
              <a:rPr lang="en-US" altLang="en-US" sz="2400" dirty="0">
                <a:solidFill>
                  <a:srgbClr val="002060"/>
                </a:solidFill>
              </a:rPr>
              <a:t>chemistry from the University of Calcutta</a:t>
            </a:r>
            <a:r>
              <a:rPr lang="en-US" altLang="en-US" sz="2400" dirty="0"/>
              <a:t>.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endParaRPr lang="en-US" altLang="en-US" sz="2400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041" y="4085269"/>
            <a:ext cx="1609091" cy="168883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83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schemeClr val="bg2"/>
                </a:solidFill>
              </a:rPr>
              <a:t>2/28/2020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General Discrimination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‘ </a:t>
            </a:r>
            <a:r>
              <a:rPr lang="en-US" altLang="en-US" sz="2400" i="1" dirty="0" smtClean="0">
                <a:solidFill>
                  <a:srgbClr val="0070C0"/>
                </a:solidFill>
              </a:rPr>
              <a:t>As people rise in their careers, camaraderie often gives way to bitter competition. Male colleagues especially feel threatened by strong, independent-minded women-officers…Women are called bossy, while man with same characteristics are Statesmanlike with Leadership qualities. The civil services are particularly prone to this phenomena ….’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400" i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i="1" dirty="0" smtClean="0"/>
              <a:t>-----------------------</a:t>
            </a:r>
            <a:r>
              <a:rPr lang="en-US" altLang="en-US" sz="2400" dirty="0" smtClean="0"/>
              <a:t>First women IAS Topper, </a:t>
            </a:r>
            <a:r>
              <a:rPr lang="en-US" altLang="en-US" sz="2400" dirty="0" err="1" smtClean="0"/>
              <a:t>Veena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Sikri</a:t>
            </a:r>
            <a:endParaRPr lang="en-US" alt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69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schemeClr val="bg2"/>
                </a:solidFill>
              </a:rPr>
              <a:t>2/28/2020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980440" y="563880"/>
            <a:ext cx="10363200" cy="762000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solidFill>
                  <a:srgbClr val="FF0000"/>
                </a:solidFill>
              </a:rPr>
              <a:t>Opportunities and Constraints (Study 1998)</a:t>
            </a:r>
            <a:endParaRPr lang="en-US" alt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1676400"/>
            <a:ext cx="9601200" cy="464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Traditionally, local societal factors prohibiting career selection in science and technology fields;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olidFill>
                  <a:srgbClr val="C00000"/>
                </a:solidFill>
              </a:rPr>
              <a:t>Psychological barriers and women’s own preference for non academic jobs, which can be taken up on part time basis;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Lack of family support and double burden as working women, of career and home, due to long working hours in scientific fields;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Six year lag period a young women has to undergo which sometime leads to dissatisfaction in career or complete dropping out;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Lack of career opportunities in the professional fields of engineering and industry;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Employers’ attitude and discrimination in jobs assignments; and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Greater responsibility in top positions which affects social pattern.</a:t>
            </a:r>
          </a:p>
        </p:txBody>
      </p:sp>
      <p:pic>
        <p:nvPicPr>
          <p:cNvPr id="11269" name="Picture 4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48" y="5166360"/>
            <a:ext cx="11218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51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45160" y="548640"/>
            <a:ext cx="10769600" cy="1143000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solidFill>
                  <a:srgbClr val="C00000"/>
                </a:solidFill>
              </a:rPr>
              <a:t> DST Task Force on Women in Science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320800" y="1935480"/>
            <a:ext cx="10363200" cy="4404360"/>
          </a:xfrm>
        </p:spPr>
        <p:txBody>
          <a:bodyPr>
            <a:normAutofit fontScale="70000" lnSpcReduction="20000"/>
          </a:bodyPr>
          <a:lstStyle/>
          <a:p>
            <a:pPr marL="457200" lvl="1" indent="0" eaLnBrk="1" hangingPunct="1">
              <a:buNone/>
            </a:pPr>
            <a:r>
              <a:rPr lang="en-US" altLang="en-US" sz="3400" dirty="0" smtClean="0"/>
              <a:t>In December, 2005 DST constituted a Task Force for ‘Women in Science’ comprising mainly women as its members. Its  main findings were 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US" altLang="en-US" sz="3000" dirty="0" smtClean="0"/>
          </a:p>
          <a:p>
            <a:pPr lvl="2" eaLnBrk="1" hangingPunct="1"/>
            <a:r>
              <a:rPr lang="en-US" altLang="en-US" sz="3100" dirty="0" smtClean="0">
                <a:solidFill>
                  <a:srgbClr val="002060"/>
                </a:solidFill>
              </a:rPr>
              <a:t>Percentage of girls studying science in Indian Universities has increased since independence, but ideal share would be 50%.</a:t>
            </a:r>
          </a:p>
          <a:p>
            <a:pPr marL="914400" lvl="2" indent="0" eaLnBrk="1" hangingPunct="1">
              <a:buNone/>
            </a:pPr>
            <a:endParaRPr lang="en-US" altLang="en-US" sz="3100" dirty="0" smtClean="0">
              <a:solidFill>
                <a:srgbClr val="002060"/>
              </a:solidFill>
            </a:endParaRPr>
          </a:p>
          <a:p>
            <a:pPr lvl="2" eaLnBrk="1" hangingPunct="1"/>
            <a:r>
              <a:rPr lang="en-US" altLang="en-US" sz="3100" dirty="0" smtClean="0">
                <a:solidFill>
                  <a:srgbClr val="002060"/>
                </a:solidFill>
              </a:rPr>
              <a:t>Percentage of girls appearing in IITs and qualifying are 10% only. </a:t>
            </a:r>
          </a:p>
          <a:p>
            <a:pPr lvl="2" eaLnBrk="1" hangingPunct="1"/>
            <a:endParaRPr lang="en-US" altLang="en-US" sz="3100" dirty="0" smtClean="0">
              <a:solidFill>
                <a:srgbClr val="002060"/>
              </a:solidFill>
            </a:endParaRPr>
          </a:p>
          <a:p>
            <a:pPr lvl="2" eaLnBrk="1" hangingPunct="1"/>
            <a:r>
              <a:rPr lang="en-US" altLang="en-US" sz="3100" dirty="0" smtClean="0">
                <a:solidFill>
                  <a:srgbClr val="002060"/>
                </a:solidFill>
              </a:rPr>
              <a:t>Constitute 37% of Ph.D. in science, 15% in faculty positions and even fewer 4% in getting recognition as Fellows from Academies.</a:t>
            </a:r>
          </a:p>
          <a:p>
            <a:pPr lvl="2" eaLnBrk="1" hangingPunct="1"/>
            <a:endParaRPr lang="en-US" altLang="en-US" sz="3100" dirty="0" smtClean="0">
              <a:solidFill>
                <a:srgbClr val="002060"/>
              </a:solidFill>
            </a:endParaRPr>
          </a:p>
          <a:p>
            <a:pPr lvl="2" eaLnBrk="1" hangingPunct="1"/>
            <a:r>
              <a:rPr lang="en-US" altLang="en-US" sz="3100" dirty="0" smtClean="0">
                <a:solidFill>
                  <a:srgbClr val="002060"/>
                </a:solidFill>
              </a:rPr>
              <a:t>Scientific accomplishments of women are often overlooked and have less visibility.</a:t>
            </a:r>
          </a:p>
          <a:p>
            <a:pPr lvl="2" eaLnBrk="1" hangingPunct="1"/>
            <a:endParaRPr lang="en-US" altLang="en-US" sz="3100" dirty="0" smtClean="0"/>
          </a:p>
          <a:p>
            <a:pPr eaLnBrk="1" hangingPunct="1"/>
            <a:r>
              <a:rPr lang="en-US" altLang="en-US" sz="2400" dirty="0" smtClean="0"/>
              <a:t>. </a:t>
            </a:r>
          </a:p>
          <a:p>
            <a:pPr eaLnBrk="1" hangingPunct="1"/>
            <a:endParaRPr lang="en-US" altLang="en-US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31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schemeClr val="bg2"/>
                </a:solidFill>
              </a:rPr>
              <a:t>2/28/2020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38200"/>
            <a:ext cx="106680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b="1" smtClean="0">
                <a:solidFill>
                  <a:srgbClr val="C00000"/>
                </a:solidFill>
              </a:rPr>
              <a:t>Indian National Science Academy Study on Indian Women Fellows</a:t>
            </a:r>
            <a:endParaRPr lang="en-US" altLang="en-US" sz="3200" b="1" smtClean="0">
              <a:solidFill>
                <a:srgbClr val="FF0000"/>
              </a:solidFill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59200" y="1981200"/>
            <a:ext cx="8280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INSA – 3.3 %</a:t>
            </a:r>
          </a:p>
          <a:p>
            <a:pPr eaLnBrk="1" hangingPunct="1"/>
            <a:r>
              <a:rPr lang="en-US" altLang="en-US" smtClean="0"/>
              <a:t>IAS   -  4.6%</a:t>
            </a:r>
          </a:p>
          <a:p>
            <a:pPr eaLnBrk="1" hangingPunct="1"/>
            <a:r>
              <a:rPr lang="en-US" altLang="en-US" smtClean="0"/>
              <a:t>IAAS  - 4.2%</a:t>
            </a:r>
          </a:p>
          <a:p>
            <a:pPr eaLnBrk="1" hangingPunct="1"/>
            <a:r>
              <a:rPr lang="en-US" altLang="en-US" smtClean="0"/>
              <a:t>INAE  - 1.4%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16389" name="Picture 4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5" y="5257800"/>
            <a:ext cx="11218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28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schemeClr val="bg2"/>
                </a:solidFill>
              </a:rPr>
              <a:t>2/28/2020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990600"/>
            <a:ext cx="103632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smtClean="0">
                <a:solidFill>
                  <a:srgbClr val="C00000"/>
                </a:solidFill>
              </a:rPr>
              <a:t>Main Obstacles to Women Participation in Science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0" y="2133600"/>
            <a:ext cx="101600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Lack of access to higher education</a:t>
            </a:r>
          </a:p>
          <a:p>
            <a:pPr eaLnBrk="1" hangingPunct="1"/>
            <a:r>
              <a:rPr lang="en-US" altLang="en-US" smtClean="0"/>
              <a:t>Glass ceiling everywhere</a:t>
            </a:r>
          </a:p>
          <a:p>
            <a:pPr eaLnBrk="1" hangingPunct="1"/>
            <a:r>
              <a:rPr lang="en-US" altLang="en-US" smtClean="0"/>
              <a:t>Psychological barriers among girls</a:t>
            </a:r>
          </a:p>
          <a:p>
            <a:pPr eaLnBrk="1" hangingPunct="1"/>
            <a:r>
              <a:rPr lang="en-US" altLang="en-US" smtClean="0"/>
              <a:t>Double standards in the society</a:t>
            </a:r>
          </a:p>
          <a:p>
            <a:pPr eaLnBrk="1" hangingPunct="1"/>
            <a:r>
              <a:rPr lang="en-US" altLang="en-US" smtClean="0"/>
              <a:t>Other social factors</a:t>
            </a:r>
          </a:p>
        </p:txBody>
      </p:sp>
      <p:pic>
        <p:nvPicPr>
          <p:cNvPr id="10245" name="Picture 4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5" y="5257800"/>
            <a:ext cx="11218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34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schemeClr val="bg2"/>
                </a:solidFill>
              </a:rPr>
              <a:t>2/28/2020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Lessons Learnt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Science does not discriminate women</a:t>
            </a:r>
          </a:p>
          <a:p>
            <a:pPr eaLnBrk="1" hangingPunct="1"/>
            <a:r>
              <a:rPr lang="en-US" altLang="en-US" sz="2800" dirty="0" smtClean="0"/>
              <a:t>Need to create environment for Women Empowerment</a:t>
            </a:r>
          </a:p>
          <a:p>
            <a:pPr eaLnBrk="1" hangingPunct="1"/>
            <a:r>
              <a:rPr lang="en-US" altLang="en-US" sz="2800" dirty="0" smtClean="0"/>
              <a:t>Do not penalize women for career lapses</a:t>
            </a:r>
          </a:p>
          <a:p>
            <a:pPr eaLnBrk="1" hangingPunct="1"/>
            <a:r>
              <a:rPr lang="en-US" altLang="en-US" sz="2800" dirty="0" smtClean="0"/>
              <a:t>Give equal opportunity and attention to women education</a:t>
            </a:r>
          </a:p>
          <a:p>
            <a:pPr eaLnBrk="1" hangingPunct="1"/>
            <a:r>
              <a:rPr lang="en-US" altLang="en-US" sz="2800" dirty="0" smtClean="0"/>
              <a:t>Give Public recognition for their achievements</a:t>
            </a:r>
          </a:p>
          <a:p>
            <a:pPr eaLnBrk="1" hangingPunct="1"/>
            <a:endParaRPr lang="en-US" altLang="en-US" sz="28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45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schemeClr val="bg2"/>
                </a:solidFill>
              </a:rPr>
              <a:t>2/28/2020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Some Success Factors Have been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9"/>
            <a:ext cx="10515600" cy="274637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/>
              <a:t>Commitment to science</a:t>
            </a:r>
          </a:p>
          <a:p>
            <a:pPr eaLnBrk="1" hangingPunct="1"/>
            <a:r>
              <a:rPr lang="en-US" altLang="en-US" dirty="0" smtClean="0"/>
              <a:t>Determination</a:t>
            </a:r>
          </a:p>
          <a:p>
            <a:pPr eaLnBrk="1" hangingPunct="1"/>
            <a:r>
              <a:rPr lang="en-US" altLang="en-US" dirty="0" smtClean="0"/>
              <a:t>Supportive surroundings</a:t>
            </a:r>
          </a:p>
          <a:p>
            <a:pPr eaLnBrk="1" hangingPunct="1"/>
            <a:r>
              <a:rPr lang="en-US" altLang="en-US" dirty="0" smtClean="0"/>
              <a:t>Perseverance</a:t>
            </a:r>
          </a:p>
          <a:p>
            <a:pPr eaLnBrk="1" hangingPunct="1"/>
            <a:r>
              <a:rPr lang="en-US" altLang="en-US" dirty="0" smtClean="0"/>
              <a:t>Mentoring opportunities at an early age</a:t>
            </a:r>
          </a:p>
          <a:p>
            <a:pPr eaLnBrk="1" hangingPunct="1"/>
            <a:r>
              <a:rPr lang="en-US" altLang="en-US" dirty="0" smtClean="0"/>
              <a:t>Policy support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19461" name="Picture 4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5" y="4928393"/>
            <a:ext cx="11218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5246691"/>
            <a:ext cx="650240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32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Climate Change and Gender</a:t>
            </a:r>
          </a:p>
        </p:txBody>
      </p:sp>
      <p:sp>
        <p:nvSpPr>
          <p:cNvPr id="2355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schemeClr val="bg2"/>
                </a:solidFill>
              </a:rPr>
              <a:t>2/28/2020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352800" y="1905000"/>
            <a:ext cx="6908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/>
              <a:t>“</a:t>
            </a:r>
            <a:r>
              <a:rPr lang="en-US" altLang="en-US" dirty="0">
                <a:solidFill>
                  <a:srgbClr val="CA270C"/>
                </a:solidFill>
              </a:rPr>
              <a:t>Because women often show more concern for the environment, support pro-environmental policies and vote for pro-environmental leaders, their greater involvement in politics and in nongovernmental organizations could result in environmental gains, with multiplier effects across </a:t>
            </a:r>
            <a:r>
              <a:rPr lang="en-US" altLang="en-US" dirty="0" smtClean="0">
                <a:solidFill>
                  <a:srgbClr val="CA270C"/>
                </a:solidFill>
              </a:rPr>
              <a:t>…………………….” </a:t>
            </a:r>
            <a:endParaRPr lang="en-US" altLang="en-US" dirty="0">
              <a:solidFill>
                <a:srgbClr val="CA270C"/>
              </a:solidFill>
            </a:endParaRPr>
          </a:p>
          <a:p>
            <a:pPr eaLnBrk="1" hangingPunct="1"/>
            <a:r>
              <a:rPr lang="en-US" altLang="en-US" dirty="0">
                <a:solidFill>
                  <a:srgbClr val="CA270C"/>
                </a:solidFill>
              </a:rPr>
              <a:t>--- </a:t>
            </a:r>
            <a:r>
              <a:rPr lang="en-US" altLang="en-US" sz="1800" dirty="0">
                <a:solidFill>
                  <a:srgbClr val="CA270C"/>
                </a:solidFill>
              </a:rPr>
              <a:t>UNDP Human Development Report 2011.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23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chemeClr val="hlink"/>
                </a:solidFill>
              </a:rPr>
              <a:t>Leadership in Science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25600" y="1447800"/>
            <a:ext cx="10058400" cy="47244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i="1" dirty="0" smtClean="0"/>
              <a:t>‘’Imagination is more important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i="1" dirty="0" smtClean="0"/>
              <a:t>than knowledge, for knowledge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i="1" dirty="0" smtClean="0"/>
              <a:t>is limited, whereas imagination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i="1" dirty="0" smtClean="0"/>
              <a:t>embraces the entire world –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i="1" dirty="0" smtClean="0"/>
              <a:t>stimulating progress, giving birth to EVOLUTION’’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en-US" i="1" dirty="0" smtClean="0"/>
              <a:t>  					 </a:t>
            </a:r>
            <a:r>
              <a:rPr lang="en-US" sz="2800" i="1" dirty="0" smtClean="0">
                <a:solidFill>
                  <a:schemeClr val="hlink"/>
                </a:solidFill>
              </a:rPr>
              <a:t>-  Sir Albert Einstein</a:t>
            </a: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schemeClr val="bg2"/>
                </a:solidFill>
              </a:rPr>
              <a:t>2/28/2020</a:t>
            </a: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2AE0C75-60B8-41B1-B94F-CEFD89A5E21B}" type="slidenum">
              <a:rPr lang="en-US" altLang="en-US" sz="1400" smtClean="0">
                <a:solidFill>
                  <a:schemeClr val="bg2"/>
                </a:solidFill>
              </a:rPr>
              <a:pPr eaLnBrk="1" hangingPunct="1"/>
              <a:t>2</a:t>
            </a:fld>
            <a:endParaRPr lang="en-US" altLang="en-US" sz="1400" smtClean="0">
              <a:solidFill>
                <a:schemeClr val="bg2"/>
              </a:solidFill>
            </a:endParaRPr>
          </a:p>
        </p:txBody>
      </p:sp>
      <p:sp>
        <p:nvSpPr>
          <p:cNvPr id="410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schemeClr val="bg2"/>
                </a:solidFill>
              </a:rPr>
              <a:t>mg@2020</a:t>
            </a:r>
          </a:p>
        </p:txBody>
      </p:sp>
      <p:pic>
        <p:nvPicPr>
          <p:cNvPr id="4103" name="Picture 6" descr="Einst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2" y="1447800"/>
            <a:ext cx="27813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2235200" y="5334007"/>
            <a:ext cx="5080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FFC000"/>
                </a:solidFill>
                <a:latin typeface="Tahoma" pitchFamily="34" charset="0"/>
              </a:rPr>
              <a:t>E = mc</a:t>
            </a:r>
            <a:r>
              <a:rPr lang="en-US" altLang="en-US" sz="5400" b="1" baseline="30000">
                <a:solidFill>
                  <a:srgbClr val="FFC000"/>
                </a:solidFill>
                <a:latin typeface="Tahoma" pitchFamily="34" charset="0"/>
              </a:rPr>
              <a:t>2</a:t>
            </a:r>
            <a:endParaRPr lang="en-IN" altLang="en-US" sz="5400" b="1" baseline="30000">
              <a:solidFill>
                <a:srgbClr val="FFC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166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112520" y="685800"/>
            <a:ext cx="1107948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b="1" dirty="0" smtClean="0">
                <a:solidFill>
                  <a:srgbClr val="C00000"/>
                </a:solidFill>
              </a:rPr>
              <a:t>Climate Change is not Gender Neutral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400" dirty="0" smtClean="0"/>
              <a:t>Gender Wage Gap – Vary from country to country</a:t>
            </a:r>
          </a:p>
          <a:p>
            <a:pPr eaLnBrk="1" hangingPunct="1">
              <a:defRPr/>
            </a:pPr>
            <a:r>
              <a:rPr lang="en-US" altLang="en-US" sz="2400" dirty="0" smtClean="0"/>
              <a:t>Representation of Women in Energy Boards , Environment and Social Governance</a:t>
            </a:r>
          </a:p>
          <a:p>
            <a:pPr eaLnBrk="1" hangingPunct="1">
              <a:defRPr/>
            </a:pPr>
            <a:r>
              <a:rPr lang="en-US" altLang="en-US" sz="2400" dirty="0" smtClean="0"/>
              <a:t>Need to bring women into the planning, financing and implementation of climate responses</a:t>
            </a:r>
          </a:p>
          <a:p>
            <a:pPr>
              <a:buClr>
                <a:srgbClr val="E09142"/>
              </a:buClr>
              <a:defRPr/>
            </a:pPr>
            <a:r>
              <a:rPr lang="en-US" altLang="en-US" sz="2400" dirty="0" smtClean="0"/>
              <a:t>Needed Women </a:t>
            </a:r>
            <a:r>
              <a:rPr lang="en-US" altLang="en-US" sz="2400" dirty="0"/>
              <a:t>Leadership and Empowerment</a:t>
            </a:r>
          </a:p>
          <a:p>
            <a:pPr eaLnBrk="1" hangingPunct="1">
              <a:buClr>
                <a:srgbClr val="E09142"/>
              </a:buClr>
              <a:defRPr/>
            </a:pPr>
            <a:endParaRPr lang="en-US" sz="2400" kern="1200" dirty="0" smtClean="0">
              <a:cs typeface="Times New Roman" panose="02020603050405020304" charset="0"/>
              <a:sym typeface="+mn-ea"/>
            </a:endParaRPr>
          </a:p>
          <a:p>
            <a:pPr eaLnBrk="1" hangingPunct="1">
              <a:buClr>
                <a:srgbClr val="E09142"/>
              </a:buClr>
              <a:defRPr/>
            </a:pPr>
            <a:endParaRPr lang="en-US" sz="2400" dirty="0">
              <a:cs typeface="Times New Roman" panose="02020603050405020304" charset="0"/>
              <a:sym typeface="+mn-ea"/>
            </a:endParaRPr>
          </a:p>
          <a:p>
            <a:pPr marL="0" indent="0" eaLnBrk="1" hangingPunct="1">
              <a:buClr>
                <a:srgbClr val="E09142"/>
              </a:buClr>
              <a:buNone/>
              <a:defRPr/>
            </a:pPr>
            <a:r>
              <a:rPr lang="en-US" sz="2400" kern="1200" dirty="0" smtClean="0">
                <a:solidFill>
                  <a:srgbClr val="002060"/>
                </a:solidFill>
                <a:cs typeface="Times New Roman" panose="02020603050405020304" charset="0"/>
                <a:sym typeface="+mn-ea"/>
              </a:rPr>
              <a:t>The </a:t>
            </a:r>
            <a:r>
              <a:rPr lang="en-US" sz="2400" kern="1200" dirty="0">
                <a:solidFill>
                  <a:srgbClr val="002060"/>
                </a:solidFill>
                <a:cs typeface="Times New Roman" panose="02020603050405020304" charset="0"/>
                <a:sym typeface="+mn-ea"/>
              </a:rPr>
              <a:t>world still fights with the </a:t>
            </a:r>
            <a:r>
              <a:rPr lang="en-US" sz="2400" kern="1200" dirty="0" smtClean="0">
                <a:solidFill>
                  <a:srgbClr val="002060"/>
                </a:solidFill>
                <a:cs typeface="Times New Roman" panose="02020603050405020304" charset="0"/>
                <a:sym typeface="+mn-ea"/>
              </a:rPr>
              <a:t>disparities </a:t>
            </a:r>
            <a:r>
              <a:rPr lang="en-US" sz="2400" kern="1200" dirty="0">
                <a:solidFill>
                  <a:srgbClr val="002060"/>
                </a:solidFill>
                <a:cs typeface="Times New Roman" panose="02020603050405020304" charset="0"/>
                <a:sym typeface="+mn-ea"/>
              </a:rPr>
              <a:t>persisting across the globe due to gender </a:t>
            </a:r>
            <a:r>
              <a:rPr lang="en-US" sz="2400" kern="1200" dirty="0" smtClean="0">
                <a:solidFill>
                  <a:srgbClr val="002060"/>
                </a:solidFill>
                <a:cs typeface="Times New Roman" panose="02020603050405020304" charset="0"/>
                <a:sym typeface="+mn-ea"/>
              </a:rPr>
              <a:t>inequality, </a:t>
            </a:r>
            <a:r>
              <a:rPr lang="en-US" sz="2400" kern="1200" dirty="0">
                <a:solidFill>
                  <a:srgbClr val="002060"/>
                </a:solidFill>
                <a:cs typeface="Times New Roman" panose="02020603050405020304" charset="0"/>
                <a:sym typeface="+mn-ea"/>
              </a:rPr>
              <a:t>Climate Change remains not to be immune to such inequalities </a:t>
            </a:r>
          </a:p>
          <a:p>
            <a:pPr eaLnBrk="1" hangingPunct="1">
              <a:defRPr/>
            </a:pPr>
            <a:endParaRPr lang="en-US" altLang="en-US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21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655320"/>
            <a:ext cx="103632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CA270C"/>
                </a:solidFill>
              </a:rPr>
              <a:t>Strengthening climate action by promoting gender equality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853440" y="1551305"/>
            <a:ext cx="10515600" cy="3355975"/>
          </a:xfrm>
        </p:spPr>
        <p:txBody>
          <a:bodyPr/>
          <a:lstStyle/>
          <a:p>
            <a:r>
              <a:rPr lang="en-US" altLang="en-US" sz="2400" dirty="0" smtClean="0"/>
              <a:t>Women and men are experiencing climate change differently and adapt differently </a:t>
            </a:r>
          </a:p>
          <a:p>
            <a:r>
              <a:rPr lang="en-US" altLang="en-US" sz="2400" dirty="0" smtClean="0"/>
              <a:t>Recognizing the important contributions of women can lead to successful, long-term solutions to climate change.</a:t>
            </a:r>
          </a:p>
          <a:p>
            <a:r>
              <a:rPr lang="en-US" altLang="en-US" sz="2400" dirty="0" smtClean="0"/>
              <a:t>Women have proven to be leading the way towards more equitable and sustainable solutions to climate change and increased climate resilience . </a:t>
            </a:r>
          </a:p>
          <a:p>
            <a:r>
              <a:rPr lang="en-US" altLang="en-US" sz="2400" dirty="0" smtClean="0"/>
              <a:t>Global negotiations have increasingly reflected the growing understanding of gender considerations in climate decision making.</a:t>
            </a:r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schemeClr val="bg2"/>
                </a:solidFill>
              </a:rPr>
              <a:t>2/28/2020</a:t>
            </a:r>
          </a:p>
        </p:txBody>
      </p:sp>
      <p:sp>
        <p:nvSpPr>
          <p:cNvPr id="3" name="Rectangle 2"/>
          <p:cNvSpPr/>
          <p:nvPr/>
        </p:nvSpPr>
        <p:spPr>
          <a:xfrm>
            <a:off x="1249680" y="5180742"/>
            <a:ext cx="94030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As the world is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hustling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towards the future threatened by climate change and resource scarcity, the global scientific community must lose no time in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recognizing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and promoting women scientists’ achievements.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/>
            </a:r>
            <a:br>
              <a:rPr lang="en-US" sz="28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91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schemeClr val="bg2"/>
                </a:solidFill>
              </a:rPr>
              <a:t>2/28/2020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FF0000"/>
                </a:solidFill>
              </a:rPr>
              <a:t>Future is Bright!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1597025"/>
            <a:ext cx="10515600" cy="43513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Women constitute half of the society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Have a greater role to play in bringing up future generations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Women are more environment conscious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Women sustain energy and are a source of strength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Talent should be nurtured for all – Men or Women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Challenges are there but they are not insurmountable</a:t>
            </a:r>
          </a:p>
        </p:txBody>
      </p:sp>
      <p:pic>
        <p:nvPicPr>
          <p:cNvPr id="6" name="Picture 4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83" y="4754880"/>
            <a:ext cx="1648884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29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9459" y="3073400"/>
            <a:ext cx="10308591" cy="607060"/>
          </a:xfrm>
        </p:spPr>
        <p:txBody>
          <a:bodyPr>
            <a:normAutofit fontScale="80000" lnSpcReduction="10000"/>
          </a:bodyPr>
          <a:lstStyle/>
          <a:p>
            <a:pPr algn="ctr"/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The World needs </a:t>
            </a:r>
            <a:r>
              <a:rPr lang="en-US" sz="4000" b="1" dirty="0" smtClean="0">
                <a:latin typeface="Times New Roman" panose="02020603050405020304" charset="0"/>
                <a:cs typeface="Times New Roman" panose="02020603050405020304" charset="0"/>
              </a:rPr>
              <a:t>Science and </a:t>
            </a:r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Science needs WOMEN!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4402" y="4209415"/>
            <a:ext cx="2343151" cy="194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489" y="25404"/>
            <a:ext cx="2546985" cy="25469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548" y="25404"/>
            <a:ext cx="4604385" cy="2398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431" y="4366260"/>
            <a:ext cx="5826760" cy="24015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5862" y="139700"/>
            <a:ext cx="4060191" cy="2169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2658" y="4366264"/>
            <a:ext cx="3762375" cy="1863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17" y="2572385"/>
            <a:ext cx="2215515" cy="2216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2141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qq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070" y="-40005"/>
            <a:ext cx="12273915" cy="592137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730" y="5813865"/>
            <a:ext cx="336550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smtClean="0">
                <a:solidFill>
                  <a:srgbClr val="CA270C"/>
                </a:solidFill>
              </a:rPr>
              <a:t>Leadership in Science in Asia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52600"/>
            <a:ext cx="10363200" cy="43434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Sir </a:t>
            </a:r>
            <a:r>
              <a:rPr lang="en-US" dirty="0" err="1">
                <a:solidFill>
                  <a:srgbClr val="000000"/>
                </a:solidFill>
                <a:ea typeface="+mj-ea"/>
                <a:cs typeface="+mj-cs"/>
              </a:rPr>
              <a:t>Chandrasekhara</a:t>
            </a: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+mj-ea"/>
                <a:cs typeface="+mj-cs"/>
              </a:rPr>
              <a:t>Venkata</a:t>
            </a: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+mj-ea"/>
                <a:cs typeface="+mj-cs"/>
              </a:rPr>
              <a:t>Raman, First Asian Scientist  to get honor of becoming Nobel Prize Winner in Physics, was born on Nov. 7,   1888.</a:t>
            </a:r>
          </a:p>
          <a:p>
            <a:pPr>
              <a:defRPr/>
            </a:pPr>
            <a:endParaRPr lang="en-US" dirty="0" smtClean="0">
              <a:solidFill>
                <a:srgbClr val="000000"/>
              </a:solidFill>
              <a:ea typeface="+mj-ea"/>
              <a:cs typeface="+mj-cs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schemeClr val="bg2"/>
                </a:solidFill>
              </a:rPr>
              <a:t>2/28/2020</a:t>
            </a: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9571569" y="5924550"/>
            <a:ext cx="294005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/>
              <a:t>1888 - 1970</a:t>
            </a:r>
          </a:p>
        </p:txBody>
      </p:sp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635" y="4303720"/>
            <a:ext cx="30607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3" y="3236913"/>
            <a:ext cx="22987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8" name="TextBox 5"/>
          <p:cNvSpPr txBox="1">
            <a:spLocks noChangeArrowheads="1"/>
          </p:cNvSpPr>
          <p:nvPr/>
        </p:nvSpPr>
        <p:spPr bwMode="auto">
          <a:xfrm>
            <a:off x="5913969" y="4276726"/>
            <a:ext cx="3041651" cy="156966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Scattering of Light known as </a:t>
            </a:r>
            <a:r>
              <a:rPr lang="en-US" altLang="en-US">
                <a:solidFill>
                  <a:srgbClr val="CA270C"/>
                </a:solidFill>
              </a:rPr>
              <a:t>Raman Effect </a:t>
            </a:r>
            <a:r>
              <a:rPr lang="en-US" altLang="en-US"/>
              <a:t>Received Nobel Prize in 1930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1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3" y="4495807"/>
            <a:ext cx="10310284" cy="1362075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</a:rPr>
              <a:t>As of 2019, Nobel Prizes have been awarded to </a:t>
            </a:r>
            <a:r>
              <a:rPr lang="en-US" sz="2800" b="1" dirty="0" smtClean="0">
                <a:solidFill>
                  <a:srgbClr val="C00000"/>
                </a:solidFill>
              </a:rPr>
              <a:t>866 </a:t>
            </a:r>
            <a:r>
              <a:rPr lang="en-US" sz="2800" b="1" dirty="0">
                <a:solidFill>
                  <a:srgbClr val="C00000"/>
                </a:solidFill>
              </a:rPr>
              <a:t>men, 53 women (</a:t>
            </a:r>
            <a:r>
              <a:rPr lang="en-US" sz="2800" b="1" dirty="0" smtClean="0">
                <a:solidFill>
                  <a:srgbClr val="C00000"/>
                </a:solidFill>
              </a:rPr>
              <a:t>Marie Curie </a:t>
            </a:r>
            <a:r>
              <a:rPr lang="en-US" sz="2800" b="1" dirty="0">
                <a:solidFill>
                  <a:srgbClr val="C00000"/>
                </a:solidFill>
              </a:rPr>
              <a:t>won it twice), </a:t>
            </a:r>
            <a:r>
              <a:rPr lang="en-US" sz="2800" b="1" dirty="0" smtClean="0">
                <a:solidFill>
                  <a:srgbClr val="C00000"/>
                </a:solidFill>
              </a:rPr>
              <a:t>and </a:t>
            </a:r>
            <a:r>
              <a:rPr lang="en-US" sz="2800" b="1" dirty="0">
                <a:solidFill>
                  <a:srgbClr val="C00000"/>
                </a:solidFill>
              </a:rPr>
              <a:t>24 </a:t>
            </a:r>
            <a:r>
              <a:rPr lang="en-US" sz="2800" b="1" dirty="0" smtClean="0">
                <a:solidFill>
                  <a:srgbClr val="C00000"/>
                </a:solidFill>
              </a:rPr>
              <a:t>unique Organizations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		</a:t>
            </a:r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schemeClr val="bg2"/>
                </a:solidFill>
              </a:rPr>
              <a:t>2/28/2020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50280" y="1173480"/>
            <a:ext cx="5410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WOMEN WHO RECEIVED NOBEL PRIZE IN PHYSICS </a:t>
            </a:r>
            <a:endParaRPr lang="en-IN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37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hlink"/>
                </a:solidFill>
              </a:rPr>
              <a:t>Marie </a:t>
            </a:r>
            <a:r>
              <a:rPr lang="en-US" altLang="en-US" sz="4000" b="1" dirty="0" err="1" smtClean="0">
                <a:solidFill>
                  <a:schemeClr val="hlink"/>
                </a:solidFill>
              </a:rPr>
              <a:t>Skłodowska</a:t>
            </a:r>
            <a:r>
              <a:rPr lang="en-US" altLang="en-US" sz="4000" b="1" dirty="0" smtClean="0">
                <a:solidFill>
                  <a:schemeClr val="hlink"/>
                </a:solidFill>
              </a:rPr>
              <a:t> Curie -1903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7200" y="1524000"/>
            <a:ext cx="10363200" cy="41148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en-US" altLang="en-US" i="1" dirty="0" smtClean="0"/>
              <a:t>   				</a:t>
            </a:r>
            <a:r>
              <a:rPr lang="en-US" altLang="en-US" sz="3000" i="1" dirty="0" smtClean="0">
                <a:solidFill>
                  <a:schemeClr val="hlink"/>
                </a:solidFill>
              </a:rPr>
              <a:t>(shared with Pierre Curie 	and Henri 						Becquerel)</a:t>
            </a:r>
          </a:p>
          <a:p>
            <a:pPr>
              <a:buFont typeface="Wingdings" pitchFamily="2" charset="2"/>
              <a:buNone/>
            </a:pPr>
            <a:r>
              <a:rPr lang="en-US" altLang="en-US" dirty="0" smtClean="0"/>
              <a:t>			</a:t>
            </a:r>
            <a:r>
              <a:rPr lang="en-US" altLang="en-US" sz="3200" dirty="0" smtClean="0"/>
              <a:t>In recognition of the extraordinary  services they have 		rendered by  their joint researches on the radiation 			phenomena discovered by Professor Henri Becquerel</a:t>
            </a:r>
            <a:endParaRPr lang="en-US" altLang="en-US" sz="3200" i="1" dirty="0" smtClean="0">
              <a:solidFill>
                <a:schemeClr val="hlink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i="1" dirty="0" smtClean="0">
              <a:solidFill>
                <a:schemeClr val="hlink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/>
              <a:t>	</a:t>
            </a:r>
            <a:r>
              <a:rPr lang="en-US" altLang="en-US" sz="2400" dirty="0" smtClean="0"/>
              <a:t>		</a:t>
            </a:r>
            <a:r>
              <a:rPr lang="en-US" altLang="en-US" sz="2400" dirty="0" smtClean="0">
                <a:solidFill>
                  <a:srgbClr val="C00000"/>
                </a:solidFill>
              </a:rPr>
              <a:t>“</a:t>
            </a:r>
            <a:r>
              <a:rPr lang="en-US" altLang="en-US" sz="2400" i="1" dirty="0" smtClean="0">
                <a:solidFill>
                  <a:srgbClr val="C00000"/>
                </a:solidFill>
              </a:rPr>
              <a:t>Nothing in life is to be feared,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i="1" dirty="0" smtClean="0">
                <a:solidFill>
                  <a:srgbClr val="C00000"/>
                </a:solidFill>
              </a:rPr>
              <a:t>			it is only to be understood</a:t>
            </a:r>
            <a:r>
              <a:rPr lang="en-US" altLang="en-US" sz="2400" dirty="0" smtClean="0">
                <a:solidFill>
                  <a:srgbClr val="C00000"/>
                </a:solidFill>
              </a:rPr>
              <a:t>”</a:t>
            </a:r>
          </a:p>
          <a:p>
            <a:pPr eaLnBrk="1" hangingPunct="1">
              <a:buFont typeface="Wingdings" pitchFamily="2" charset="2"/>
              <a:buNone/>
            </a:pPr>
            <a:endParaRPr lang="en-IN" alt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i="1" dirty="0" smtClean="0">
              <a:solidFill>
                <a:schemeClr val="hlink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schemeClr val="bg2"/>
                </a:solidFill>
              </a:rPr>
              <a:t>2/28/2020</a:t>
            </a:r>
          </a:p>
        </p:txBody>
      </p:sp>
      <p:sp>
        <p:nvSpPr>
          <p:cNvPr id="614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04F146E-D2CC-444B-9F40-03EB78CD97F0}" type="slidenum">
              <a:rPr lang="en-US" altLang="en-US" sz="1400" smtClean="0">
                <a:solidFill>
                  <a:schemeClr val="bg2"/>
                </a:solidFill>
              </a:rPr>
              <a:pPr eaLnBrk="1" hangingPunct="1"/>
              <a:t>5</a:t>
            </a:fld>
            <a:endParaRPr lang="en-US" altLang="en-US" sz="1400" smtClean="0">
              <a:solidFill>
                <a:schemeClr val="bg2"/>
              </a:solidFill>
            </a:endParaRPr>
          </a:p>
        </p:txBody>
      </p:sp>
      <p:sp>
        <p:nvSpPr>
          <p:cNvPr id="6150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schemeClr val="bg2"/>
                </a:solidFill>
              </a:rPr>
              <a:t>mg@2020</a:t>
            </a:r>
          </a:p>
        </p:txBody>
      </p:sp>
      <p:pic>
        <p:nvPicPr>
          <p:cNvPr id="615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3" y="4648200"/>
            <a:ext cx="37211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920245"/>
            <a:ext cx="27940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053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27200" y="533400"/>
            <a:ext cx="102616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chemeClr val="hlink"/>
                </a:solidFill>
              </a:rPr>
              <a:t>Maria Goeppert-Mayer - 1963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673860"/>
            <a:ext cx="10363200" cy="4114800"/>
          </a:xfrm>
        </p:spPr>
        <p:txBody>
          <a:bodyPr>
            <a:normAutofit fontScale="85000" lnSpcReduction="20000"/>
          </a:bodyPr>
          <a:lstStyle/>
          <a:p>
            <a:pPr marL="1828800" lvl="4" indent="0" eaLnBrk="1" hangingPunct="1">
              <a:buFontTx/>
              <a:buNone/>
              <a:defRPr/>
            </a:pPr>
            <a:r>
              <a:rPr lang="en-US" sz="3300" dirty="0">
                <a:solidFill>
                  <a:schemeClr val="hlink"/>
                </a:solidFill>
              </a:rPr>
              <a:t>(</a:t>
            </a:r>
            <a:r>
              <a:rPr lang="en-US" sz="3300" i="1" dirty="0">
                <a:solidFill>
                  <a:schemeClr val="hlink"/>
                </a:solidFill>
              </a:rPr>
              <a:t>shared with J. Hans D. Jensen and Eugene Wigner)</a:t>
            </a:r>
          </a:p>
          <a:p>
            <a:pPr marL="1828800" lvl="4" indent="0" eaLnBrk="1" hangingPunct="1">
              <a:buFontTx/>
              <a:buNone/>
              <a:defRPr/>
            </a:pPr>
            <a:endParaRPr lang="en-US" sz="3200" dirty="0" smtClean="0"/>
          </a:p>
          <a:p>
            <a:pPr marL="1828800" lvl="4" indent="0" eaLnBrk="1" hangingPunct="1">
              <a:buFontTx/>
              <a:buNone/>
              <a:defRPr/>
            </a:pPr>
            <a:r>
              <a:rPr lang="en-US" sz="3200" dirty="0" smtClean="0"/>
              <a:t>Discoveries </a:t>
            </a:r>
            <a:r>
              <a:rPr lang="en-US" sz="3200" dirty="0"/>
              <a:t>concerning </a:t>
            </a:r>
            <a:r>
              <a:rPr lang="en-US" sz="3200" dirty="0" smtClean="0"/>
              <a:t>Mathematical Model of Nuclear </a:t>
            </a:r>
            <a:r>
              <a:rPr lang="en-US" sz="3200" dirty="0"/>
              <a:t>shell structure</a:t>
            </a:r>
            <a:r>
              <a:rPr lang="en-US" sz="3200" dirty="0" smtClean="0"/>
              <a:t>	</a:t>
            </a:r>
          </a:p>
          <a:p>
            <a:pPr marL="1828800" lvl="4" indent="0" eaLnBrk="1" hangingPunct="1">
              <a:buFontTx/>
              <a:buNone/>
              <a:defRPr/>
            </a:pPr>
            <a:r>
              <a:rPr lang="en-US" sz="3200" dirty="0"/>
              <a:t>	</a:t>
            </a:r>
            <a:r>
              <a:rPr lang="en-US" sz="3200" dirty="0" smtClean="0"/>
              <a:t>	</a:t>
            </a:r>
          </a:p>
          <a:p>
            <a:pPr marL="1828800" lvl="4" indent="0" eaLnBrk="1" hangingPunct="1">
              <a:buFontTx/>
              <a:buNone/>
              <a:defRPr/>
            </a:pPr>
            <a:r>
              <a:rPr lang="en-US" sz="3200" dirty="0"/>
              <a:t>	</a:t>
            </a:r>
            <a:r>
              <a:rPr lang="en-US" sz="3200" dirty="0" smtClean="0"/>
              <a:t>		</a:t>
            </a:r>
          </a:p>
          <a:p>
            <a:pPr marL="1828800" lvl="4" indent="0" eaLnBrk="1" hangingPunct="1">
              <a:buFontTx/>
              <a:buNone/>
              <a:defRPr/>
            </a:pPr>
            <a:r>
              <a:rPr lang="en-US" sz="3200" dirty="0"/>
              <a:t>	</a:t>
            </a:r>
            <a:r>
              <a:rPr lang="en-US" sz="3200" dirty="0" smtClean="0"/>
              <a:t>	“</a:t>
            </a:r>
            <a:r>
              <a:rPr lang="en-US" sz="2400" i="1" dirty="0" smtClean="0"/>
              <a:t>Do girls only have to  learn how to study to </a:t>
            </a:r>
          </a:p>
          <a:p>
            <a:pPr marL="1828800" lvl="4" indent="0" eaLnBrk="1" hangingPunct="1">
              <a:buFontTx/>
              <a:buNone/>
              <a:defRPr/>
            </a:pPr>
            <a:r>
              <a:rPr lang="en-US" sz="2400" i="1" dirty="0"/>
              <a:t>	</a:t>
            </a:r>
            <a:r>
              <a:rPr lang="en-US" sz="2400" i="1" dirty="0" smtClean="0"/>
              <a:t>	read cook books</a:t>
            </a:r>
            <a:r>
              <a:rPr lang="en-US" sz="2400" dirty="0" smtClean="0"/>
              <a:t>”</a:t>
            </a:r>
            <a:endParaRPr lang="en-US" sz="2400" i="1" dirty="0" smtClean="0"/>
          </a:p>
          <a:p>
            <a:pPr marL="342900" lvl="4" indent="-342900" eaLnBrk="1" hangingPunct="1">
              <a:buSzPct val="80000"/>
              <a:buFont typeface="Wingdings" pitchFamily="2" charset="2"/>
              <a:buNone/>
              <a:defRPr/>
            </a:pPr>
            <a:endParaRPr lang="en-US" sz="2400" i="1" dirty="0" smtClean="0"/>
          </a:p>
          <a:p>
            <a:pPr marL="342900" lvl="4" indent="-342900" eaLnBrk="1" hangingPunct="1">
              <a:buSzPct val="80000"/>
              <a:buFont typeface="Wingdings" pitchFamily="2" charset="2"/>
              <a:buNone/>
              <a:defRPr/>
            </a:pPr>
            <a:endParaRPr lang="en-US" sz="2400" i="1" dirty="0" smtClean="0"/>
          </a:p>
          <a:p>
            <a:pPr marL="342900" lvl="4" indent="-342900" eaLnBrk="1" hangingPunct="1">
              <a:buSzPct val="80000"/>
              <a:buFont typeface="Wingdings" pitchFamily="2" charset="2"/>
              <a:buNone/>
              <a:defRPr/>
            </a:pPr>
            <a:r>
              <a:rPr lang="en-US" sz="2400" i="1" dirty="0" smtClean="0"/>
              <a:t>				</a:t>
            </a:r>
            <a:r>
              <a:rPr lang="en-IN" sz="2400" dirty="0" smtClean="0"/>
              <a:t>.”</a:t>
            </a:r>
            <a:endParaRPr lang="en-US" sz="2400" i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i="1" dirty="0" smtClean="0">
                <a:solidFill>
                  <a:schemeClr val="hlink"/>
                </a:solidFill>
              </a:rPr>
              <a:t>					-</a:t>
            </a:r>
          </a:p>
        </p:txBody>
      </p:sp>
      <p:sp>
        <p:nvSpPr>
          <p:cNvPr id="7172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schemeClr val="bg2"/>
                </a:solidFill>
              </a:rPr>
              <a:t>2/28/2020</a:t>
            </a:r>
          </a:p>
        </p:txBody>
      </p:sp>
      <p:sp>
        <p:nvSpPr>
          <p:cNvPr id="717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37553E8-D40C-48C9-B8FC-B2F6943847DC}" type="slidenum">
              <a:rPr lang="en-US" altLang="en-US" sz="1400" smtClean="0">
                <a:solidFill>
                  <a:schemeClr val="bg2"/>
                </a:solidFill>
              </a:rPr>
              <a:pPr eaLnBrk="1" hangingPunct="1"/>
              <a:t>6</a:t>
            </a:fld>
            <a:endParaRPr lang="en-US" altLang="en-US" sz="1400" smtClean="0">
              <a:solidFill>
                <a:schemeClr val="bg2"/>
              </a:solidFill>
            </a:endParaRPr>
          </a:p>
        </p:txBody>
      </p:sp>
      <p:sp>
        <p:nvSpPr>
          <p:cNvPr id="7174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schemeClr val="bg2"/>
                </a:solidFill>
              </a:rPr>
              <a:t>mg@2020</a:t>
            </a:r>
          </a:p>
        </p:txBody>
      </p:sp>
      <p:pic>
        <p:nvPicPr>
          <p:cNvPr id="717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" y="1828800"/>
            <a:ext cx="2540000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4521200"/>
            <a:ext cx="4673600" cy="1781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536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>
                <a:solidFill>
                  <a:srgbClr val="CA270C"/>
                </a:solidFill>
              </a:rPr>
              <a:t>Donna Strickland - 2018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663017" y="1828800"/>
            <a:ext cx="7366000" cy="41148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i="1" dirty="0" smtClean="0">
                <a:solidFill>
                  <a:srgbClr val="CA270C"/>
                </a:solidFill>
              </a:rPr>
              <a:t>(shared with Gérard </a:t>
            </a:r>
            <a:r>
              <a:rPr lang="en-US" altLang="en-US" i="1" dirty="0" err="1" smtClean="0">
                <a:solidFill>
                  <a:srgbClr val="CA270C"/>
                </a:solidFill>
              </a:rPr>
              <a:t>Mourou</a:t>
            </a:r>
            <a:r>
              <a:rPr lang="en-US" altLang="en-US" i="1" dirty="0" smtClean="0">
                <a:solidFill>
                  <a:srgbClr val="CA270C"/>
                </a:solidFill>
              </a:rPr>
              <a:t> and Arthur </a:t>
            </a:r>
            <a:r>
              <a:rPr lang="en-US" altLang="en-US" i="1" dirty="0" err="1" smtClean="0">
                <a:solidFill>
                  <a:srgbClr val="CA270C"/>
                </a:solidFill>
              </a:rPr>
              <a:t>Ashkin</a:t>
            </a:r>
            <a:r>
              <a:rPr lang="en-US" altLang="en-US" i="1" dirty="0" smtClean="0">
                <a:solidFill>
                  <a:srgbClr val="CA270C"/>
                </a:solidFill>
              </a:rPr>
              <a:t>)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dirty="0" smtClean="0"/>
              <a:t>for method of generating high-intensity, ultra-short  optical pulses </a:t>
            </a:r>
            <a:r>
              <a:rPr lang="en-US" altLang="en-US" sz="2800" dirty="0" smtClean="0"/>
              <a:t>Shared half prize with Dr. Gerard who was her guide and other half was received by 	Dr. Arthur </a:t>
            </a:r>
            <a:r>
              <a:rPr lang="en-US" altLang="en-US" sz="2800" dirty="0" err="1" smtClean="0"/>
              <a:t>Ashkin</a:t>
            </a:r>
            <a:r>
              <a:rPr lang="en-US" altLang="en-US" sz="2800" dirty="0" smtClean="0"/>
              <a:t>.</a:t>
            </a:r>
          </a:p>
        </p:txBody>
      </p:sp>
      <p:sp>
        <p:nvSpPr>
          <p:cNvPr id="819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schemeClr val="bg2"/>
                </a:solidFill>
              </a:rPr>
              <a:t>2/28/2020</a:t>
            </a: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981200"/>
            <a:ext cx="27940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920" y="4099560"/>
            <a:ext cx="4663440" cy="232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57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6280" y="116840"/>
            <a:ext cx="9128760" cy="132588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Women in </a:t>
            </a:r>
            <a:r>
              <a:rPr lang="en-US" sz="3600" b="1" dirty="0" smtClean="0">
                <a:solidFill>
                  <a:srgbClr val="C00000"/>
                </a:solidFill>
              </a:rPr>
              <a:t>Science – Globally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0845" y="1442089"/>
            <a:ext cx="6477635" cy="473519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Women have been 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contributing actively in science. Recently, 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Katie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Bouman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29years old scientist, developed a crucial algorithm that helped produce the 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Black Hole 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image.</a:t>
            </a:r>
            <a:b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endParaRPr lang="en-US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NASA Astronaut, 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Christina Koch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spent 328 days in 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space ship, the 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longest continuous spaceflight ever undertaken by a female astronaut.</a:t>
            </a:r>
          </a:p>
          <a:p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95285" y="3938905"/>
            <a:ext cx="314515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27" y="1589405"/>
            <a:ext cx="2857500" cy="16002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mg@2020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28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rgbClr val="C00000"/>
                </a:solidFill>
              </a:rPr>
              <a:t>India’s Position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625600" y="1676400"/>
            <a:ext cx="10261600" cy="4465320"/>
          </a:xfrm>
        </p:spPr>
        <p:txBody>
          <a:bodyPr/>
          <a:lstStyle/>
          <a:p>
            <a:pPr eaLnBrk="1" hangingPunct="1"/>
            <a:r>
              <a:rPr lang="en-CA" altLang="en-US" sz="2400" dirty="0" smtClean="0"/>
              <a:t>One of the fastest emerging economies since 2000. Currently 6</a:t>
            </a:r>
            <a:r>
              <a:rPr lang="en-CA" altLang="en-US" sz="2400" baseline="30000" dirty="0" smtClean="0"/>
              <a:t>th</a:t>
            </a:r>
            <a:r>
              <a:rPr lang="en-CA" altLang="en-US" sz="2400" dirty="0" smtClean="0"/>
              <a:t> largest in the world, aspiring to be 3</a:t>
            </a:r>
            <a:r>
              <a:rPr lang="en-CA" altLang="en-US" sz="2400" baseline="30000" dirty="0" smtClean="0"/>
              <a:t>rd</a:t>
            </a:r>
            <a:r>
              <a:rPr lang="en-CA" altLang="en-US" sz="2400" dirty="0" smtClean="0"/>
              <a:t> in 2030</a:t>
            </a:r>
            <a:endParaRPr lang="en-US" altLang="en-US" sz="2400" dirty="0" smtClean="0"/>
          </a:p>
          <a:p>
            <a:pPr eaLnBrk="1" hangingPunct="1"/>
            <a:r>
              <a:rPr lang="en-CA" altLang="en-US" sz="2400" dirty="0" smtClean="0"/>
              <a:t>Committed to the cause of under-developed and developing nations since its independence</a:t>
            </a:r>
          </a:p>
          <a:p>
            <a:pPr eaLnBrk="1" hangingPunct="1"/>
            <a:r>
              <a:rPr lang="en-CA" altLang="en-US" sz="2400" dirty="0" smtClean="0"/>
              <a:t>Has 800 Universities and 39,000 Colleges, only 14 Universities are exclusive for women</a:t>
            </a:r>
          </a:p>
          <a:p>
            <a:pPr eaLnBrk="1" hangingPunct="1"/>
            <a:r>
              <a:rPr lang="en-CA" altLang="en-US" sz="2400" dirty="0" smtClean="0"/>
              <a:t>Yet, participation of girls in Science &amp; Engineering education growing steadily</a:t>
            </a:r>
          </a:p>
          <a:p>
            <a:pPr eaLnBrk="1" hangingPunct="1"/>
            <a:r>
              <a:rPr lang="en-US" altLang="en-US" sz="2400" dirty="0" smtClean="0"/>
              <a:t>Glass ceiling is braking through capability, determination and perseverance</a:t>
            </a:r>
            <a:endParaRPr lang="en-CA" altLang="en-US" sz="2400" dirty="0" smtClean="0"/>
          </a:p>
          <a:p>
            <a:pPr eaLnBrk="1" hangingPunct="1"/>
            <a:r>
              <a:rPr lang="en-CA" altLang="en-US" sz="2400" dirty="0" smtClean="0"/>
              <a:t>Mostly University teaching is in English language </a:t>
            </a:r>
          </a:p>
          <a:p>
            <a:pPr eaLnBrk="1" hangingPunct="1"/>
            <a:endParaRPr lang="en-US" altLang="en-US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768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1162</Words>
  <Application>Microsoft Office PowerPoint</Application>
  <PresentationFormat>Custom</PresentationFormat>
  <Paragraphs>209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  WOMEN IN SCIENCE     </vt:lpstr>
      <vt:lpstr>Leadership in Science</vt:lpstr>
      <vt:lpstr>Leadership in Science in Asia</vt:lpstr>
      <vt:lpstr>As of 2019, Nobel Prizes have been awarded to 866 men, 53 women (Marie Curie won it twice), and 24 unique Organizations</vt:lpstr>
      <vt:lpstr>Marie Skłodowska Curie -1903</vt:lpstr>
      <vt:lpstr>Maria Goeppert-Mayer - 1963</vt:lpstr>
      <vt:lpstr>Donna Strickland - 2018</vt:lpstr>
      <vt:lpstr>Women in Science – Globally</vt:lpstr>
      <vt:lpstr>India’s Position</vt:lpstr>
      <vt:lpstr>Gender Features Unique to India</vt:lpstr>
      <vt:lpstr> Gender Features Unique to India</vt:lpstr>
      <vt:lpstr>General Discrimination</vt:lpstr>
      <vt:lpstr>Opportunities and Constraints (Study 1998)</vt:lpstr>
      <vt:lpstr> DST Task Force on Women in Science</vt:lpstr>
      <vt:lpstr>Indian National Science Academy Study on Indian Women Fellows</vt:lpstr>
      <vt:lpstr>Main Obstacles to Women Participation in Science</vt:lpstr>
      <vt:lpstr>Lessons Learnt</vt:lpstr>
      <vt:lpstr>Some Success Factors Have been</vt:lpstr>
      <vt:lpstr>Climate Change and Gender</vt:lpstr>
      <vt:lpstr> Climate Change is not Gender Neutral </vt:lpstr>
      <vt:lpstr>Strengthening climate action by promoting gender equality </vt:lpstr>
      <vt:lpstr>Future is Bright!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in Science</dc:title>
  <dc:creator>Admin</dc:creator>
  <cp:lastModifiedBy>CCRI</cp:lastModifiedBy>
  <cp:revision>26</cp:revision>
  <dcterms:created xsi:type="dcterms:W3CDTF">2020-02-26T11:25:00Z</dcterms:created>
  <dcterms:modified xsi:type="dcterms:W3CDTF">2020-03-11T10:56:45Z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1033-11.2.0.9127</vt:lpwstr>
  </property>
</Properties>
</file>